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12192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1182" y="234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A266B-9BB4-41CD-AF77-45709193EAC5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79796-8D1E-4A5E-8AD4-8011C5923F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26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C5E87-624C-403C-91A1-B8B0164B18E1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746125"/>
            <a:ext cx="20970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9EE42-E1E9-44F5-9175-59466CB984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121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EE42-E1E9-44F5-9175-59466CB984B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49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52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46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569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8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13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12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73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43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5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18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76CE-DB38-44EF-B543-D05602182AB4}" type="datetimeFigureOut">
              <a:rPr lang="ru-RU" smtClean="0"/>
              <a:t>09.04.2025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43503-08BE-46DF-8AC1-22E26EEE74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9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3350" y="150168"/>
            <a:ext cx="6553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пациентов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7984" y="831504"/>
            <a:ext cx="51800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АЛГОРИТМ ДЕЙСТВИЙ</a:t>
            </a:r>
          </a:p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ПЕРВИЧНОМ ОБРАЩЕНИИ К  ВРАЧУ-ФТИЗИАТРУ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57225"/>
            <a:ext cx="6858000" cy="0"/>
          </a:xfrm>
          <a:prstGeom prst="line">
            <a:avLst/>
          </a:prstGeom>
          <a:ln w="76200">
            <a:solidFill>
              <a:srgbClr val="00A0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623708" y="1977441"/>
            <a:ext cx="571500" cy="561975"/>
          </a:xfrm>
          <a:prstGeom prst="ellipse">
            <a:avLst/>
          </a:prstGeom>
          <a:solidFill>
            <a:srgbClr val="00A0E3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77983" y="1952625"/>
            <a:ext cx="5162550" cy="611609"/>
          </a:xfrm>
          <a:prstGeom prst="roundRect">
            <a:avLst/>
          </a:prstGeom>
          <a:solidFill>
            <a:schemeClr val="bg1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ОБРАТИТЕСЬ К ЛЕЧАЩЕМУ ВРАЧУ / ВРАЧУ-ТЕРАПЕВТУ УЧАСТКОВОМУ В ЛЕЧЕБНОЕ УЧРЕЖДЕНИЕ ПО МЕСТУ ПРИКРЕПЛЕНИЯ</a:t>
            </a:r>
            <a:endParaRPr lang="ru-RU" sz="1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56196" y="2699177"/>
            <a:ext cx="5162550" cy="1605403"/>
          </a:xfrm>
          <a:prstGeom prst="roundRect">
            <a:avLst/>
          </a:prstGeom>
          <a:solidFill>
            <a:schemeClr val="bg1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ПРОЙДИТЕ НЕОБХОДИМЫЕ ИССЛЕДОВАНИЯ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показаний, Вам могут назначить: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флюорографию (действительна в течение 180 дней);</a:t>
            </a:r>
            <a:endParaRPr lang="ru-RU" sz="11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обзорная рентгенограмма в прямой и боковой проекции;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томограмма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область патологии или КТ (действительная в течение 30 дней)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биологического материала на микобактерии туберкулеза методом микроскопии трехкратно;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общий анализ крови с лейкоцитарной формулой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56196" y="5865962"/>
            <a:ext cx="5137595" cy="1325424"/>
          </a:xfrm>
          <a:prstGeom prst="roundRect">
            <a:avLst/>
          </a:prstGeom>
          <a:solidFill>
            <a:schemeClr val="bg1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ЗАПИШИТЕСЬ НА ПРИЕМ К ВРАЧУ-ФТИЗИАТРУ УЧАСТКОВОМУ ГБУЗ ТО «ОБЛАСТНОЙ КЛИНИЧЕСКИЙ ФТИЗИОПУЛЬМОНОЛОГИЧЕСКИЙ ЦЕНТР»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личного кабинета  портала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ГОСУСЛУГ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мобильное приложение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«ТЕЛЕМЕД-72»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телефону кол-центра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8-3452-560-300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ИНФОМАТЫ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стоящих в медицинских организациях</a:t>
            </a:r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7984" y="7385547"/>
            <a:ext cx="5140762" cy="1064633"/>
          </a:xfrm>
          <a:prstGeom prst="roundRect">
            <a:avLst/>
          </a:prstGeom>
          <a:solidFill>
            <a:schemeClr val="bg1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ПОДОЙТИ В РЕГИСТРАТУРУ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ГБУЗ ТО «Областной клинический </a:t>
            </a:r>
            <a:r>
              <a:rPr lang="ru-RU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фтизиопульмонологический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центр» за 15 минут до начала приема для оформления амбулаторной карты.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регистратуре необходимо предоставить следующие оригиналы документов: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 УДОСТОВЕРЯЮЩИЙ ЛИЧНОСТЬ, СНИЛС, НАПРАВЛЕНИЕ</a:t>
            </a:r>
            <a:endParaRPr lang="ru-RU" sz="1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49622" y="4468482"/>
            <a:ext cx="5137596" cy="1224951"/>
          </a:xfrm>
          <a:prstGeom prst="roundRect">
            <a:avLst/>
          </a:prstGeom>
          <a:solidFill>
            <a:schemeClr val="bg1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ПОЛУЧИТЕ НАПРАВЛЕНИЕ 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ГБУЗ ТО «Областной клинический </a:t>
            </a:r>
            <a:r>
              <a:rPr lang="ru-RU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фтизиопульмонологический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центр» </a:t>
            </a:r>
          </a:p>
          <a:p>
            <a:endParaRPr lang="ru-RU" sz="1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ПОМНИТЕ: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приеме в Областном клиническом </a:t>
            </a:r>
            <a:r>
              <a:rPr lang="ru-RU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фтизиопульмонологическом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центре Вам понадобятся не только все исследования, но и снимки КТ на цифровых носителях (диски или </a:t>
            </a:r>
            <a:r>
              <a:rPr lang="ru-RU" sz="11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флеш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-носители)</a:t>
            </a:r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577984" y="8659122"/>
            <a:ext cx="5151656" cy="1589778"/>
          </a:xfrm>
          <a:prstGeom prst="roundRect">
            <a:avLst/>
          </a:prstGeom>
          <a:solidFill>
            <a:schemeClr val="bg1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ПОДОЙТИ К КАБИНЕТУ ВРАЧА-ФТИЗИАТРА В НАЗНАЧЕННОЕ ВРЕМЯ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Ваших последующих действиях Вам расскажет врач или медицинская сестра на приеме.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Записаться на повторный прием Вы сможете: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Из личного 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кабинете портала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ГОСУСЛУГИ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Через 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мобильное приложение 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«ТЕЛЕМЕД-72»</a:t>
            </a: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 </a:t>
            </a:r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телефону кол-центра </a:t>
            </a:r>
            <a:r>
              <a:rPr lang="ru-RU" sz="1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8-3452-560-300</a:t>
            </a:r>
            <a:endParaRPr lang="ru-RU" sz="11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Через</a:t>
            </a:r>
            <a:r>
              <a:rPr lang="ru-RU" sz="11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ИНФОМАТ </a:t>
            </a:r>
            <a:r>
              <a:rPr lang="ru-RU" sz="1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холле амбулаторного отделения </a:t>
            </a:r>
            <a:endParaRPr lang="ru-RU" sz="1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17448" y="3220890"/>
            <a:ext cx="571500" cy="561975"/>
          </a:xfrm>
          <a:prstGeom prst="ellipse">
            <a:avLst/>
          </a:prstGeom>
          <a:solidFill>
            <a:srgbClr val="00A0E3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623708" y="4799969"/>
            <a:ext cx="571500" cy="561975"/>
          </a:xfrm>
          <a:prstGeom prst="ellipse">
            <a:avLst/>
          </a:prstGeom>
          <a:solidFill>
            <a:srgbClr val="00A0E3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623708" y="6247686"/>
            <a:ext cx="571500" cy="561975"/>
          </a:xfrm>
          <a:prstGeom prst="ellipse">
            <a:avLst/>
          </a:prstGeom>
          <a:solidFill>
            <a:srgbClr val="00A0E3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615771" y="7636876"/>
            <a:ext cx="571500" cy="561975"/>
          </a:xfrm>
          <a:prstGeom prst="ellipse">
            <a:avLst/>
          </a:prstGeom>
          <a:solidFill>
            <a:srgbClr val="00A0E3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</a:t>
            </a:r>
          </a:p>
        </p:txBody>
      </p:sp>
      <p:sp>
        <p:nvSpPr>
          <p:cNvPr id="20" name="Овал 19"/>
          <p:cNvSpPr/>
          <p:nvPr/>
        </p:nvSpPr>
        <p:spPr>
          <a:xfrm>
            <a:off x="623708" y="9173023"/>
            <a:ext cx="571500" cy="561975"/>
          </a:xfrm>
          <a:prstGeom prst="ellipse">
            <a:avLst/>
          </a:prstGeom>
          <a:solidFill>
            <a:srgbClr val="00A0E3"/>
          </a:solidFill>
          <a:ln>
            <a:solidFill>
              <a:srgbClr val="00A0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cxnSp>
        <p:nvCxnSpPr>
          <p:cNvPr id="22" name="Прямая соединительная линия 21"/>
          <p:cNvCxnSpPr>
            <a:stCxn id="9" idx="4"/>
            <a:endCxn id="16" idx="0"/>
          </p:cNvCxnSpPr>
          <p:nvPr/>
        </p:nvCxnSpPr>
        <p:spPr>
          <a:xfrm flipH="1">
            <a:off x="903198" y="2539416"/>
            <a:ext cx="6260" cy="681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" idx="6"/>
            <a:endCxn id="10" idx="1"/>
          </p:cNvCxnSpPr>
          <p:nvPr/>
        </p:nvCxnSpPr>
        <p:spPr>
          <a:xfrm>
            <a:off x="1195208" y="2258429"/>
            <a:ext cx="3827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6" idx="4"/>
            <a:endCxn id="17" idx="0"/>
          </p:cNvCxnSpPr>
          <p:nvPr/>
        </p:nvCxnSpPr>
        <p:spPr>
          <a:xfrm>
            <a:off x="903198" y="3782865"/>
            <a:ext cx="6260" cy="1017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6" idx="6"/>
            <a:endCxn id="11" idx="1"/>
          </p:cNvCxnSpPr>
          <p:nvPr/>
        </p:nvCxnSpPr>
        <p:spPr>
          <a:xfrm>
            <a:off x="1188948" y="3501878"/>
            <a:ext cx="3672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7" idx="6"/>
            <a:endCxn id="14" idx="1"/>
          </p:cNvCxnSpPr>
          <p:nvPr/>
        </p:nvCxnSpPr>
        <p:spPr>
          <a:xfrm>
            <a:off x="1195208" y="5080957"/>
            <a:ext cx="35441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7" idx="4"/>
            <a:endCxn id="18" idx="0"/>
          </p:cNvCxnSpPr>
          <p:nvPr/>
        </p:nvCxnSpPr>
        <p:spPr>
          <a:xfrm>
            <a:off x="909458" y="5361944"/>
            <a:ext cx="0" cy="885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6"/>
            <a:endCxn id="12" idx="1"/>
          </p:cNvCxnSpPr>
          <p:nvPr/>
        </p:nvCxnSpPr>
        <p:spPr>
          <a:xfrm>
            <a:off x="1195208" y="6528674"/>
            <a:ext cx="360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8" idx="4"/>
            <a:endCxn id="19" idx="0"/>
          </p:cNvCxnSpPr>
          <p:nvPr/>
        </p:nvCxnSpPr>
        <p:spPr>
          <a:xfrm flipH="1">
            <a:off x="901521" y="6809661"/>
            <a:ext cx="7937" cy="827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9" idx="6"/>
            <a:endCxn id="13" idx="1"/>
          </p:cNvCxnSpPr>
          <p:nvPr/>
        </p:nvCxnSpPr>
        <p:spPr>
          <a:xfrm>
            <a:off x="1187271" y="7917864"/>
            <a:ext cx="390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9" idx="4"/>
            <a:endCxn id="20" idx="0"/>
          </p:cNvCxnSpPr>
          <p:nvPr/>
        </p:nvCxnSpPr>
        <p:spPr>
          <a:xfrm>
            <a:off x="901521" y="8198851"/>
            <a:ext cx="7937" cy="974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0" idx="6"/>
            <a:endCxn id="15" idx="1"/>
          </p:cNvCxnSpPr>
          <p:nvPr/>
        </p:nvCxnSpPr>
        <p:spPr>
          <a:xfrm>
            <a:off x="1195208" y="9454011"/>
            <a:ext cx="3827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429000" y="10537107"/>
            <a:ext cx="3429000" cy="10656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УВАЖАЕМЫЕ ПАЦИЕНТЫ!</a:t>
            </a:r>
            <a:endParaRPr lang="ru-RU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Если у вас появились замечания или предложения по организации обслуживания просим Вас </a:t>
            </a:r>
            <a:r>
              <a:rPr lang="ru-RU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позвонить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телефону </a:t>
            </a:r>
            <a:r>
              <a:rPr lang="ru-RU" sz="11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ru-RU" sz="11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7(3452)560-300 </a:t>
            </a:r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доб. 149</a:t>
            </a:r>
            <a:endParaRPr lang="ru-RU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0" y="11831383"/>
            <a:ext cx="6858000" cy="0"/>
          </a:xfrm>
          <a:prstGeom prst="line">
            <a:avLst/>
          </a:prstGeom>
          <a:ln w="76200">
            <a:solidFill>
              <a:srgbClr val="00A0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05" y="775278"/>
            <a:ext cx="1096292" cy="104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93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272</Words>
  <Application>Microsoft Office PowerPoint</Application>
  <PresentationFormat>Произвольный</PresentationFormat>
  <Paragraphs>40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Удотова Екатерина Сергеевна</dc:creator>
  <cp:lastModifiedBy>Яворская Елена Станиславовна</cp:lastModifiedBy>
  <cp:revision>21</cp:revision>
  <cp:lastPrinted>2025-04-02T13:29:02Z</cp:lastPrinted>
  <dcterms:created xsi:type="dcterms:W3CDTF">2025-03-10T10:14:00Z</dcterms:created>
  <dcterms:modified xsi:type="dcterms:W3CDTF">2025-04-09T06:41:25Z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